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85" r:id="rId3"/>
    <p:sldId id="257" r:id="rId4"/>
    <p:sldId id="258" r:id="rId5"/>
    <p:sldId id="297" r:id="rId6"/>
    <p:sldId id="274" r:id="rId7"/>
    <p:sldId id="298" r:id="rId8"/>
    <p:sldId id="299" r:id="rId9"/>
    <p:sldId id="275" r:id="rId10"/>
    <p:sldId id="300" r:id="rId11"/>
    <p:sldId id="301" r:id="rId12"/>
    <p:sldId id="302" r:id="rId13"/>
    <p:sldId id="304" r:id="rId14"/>
    <p:sldId id="305" r:id="rId15"/>
    <p:sldId id="306" r:id="rId16"/>
    <p:sldId id="307" r:id="rId17"/>
    <p:sldId id="308" r:id="rId18"/>
    <p:sldId id="309" r:id="rId19"/>
    <p:sldId id="273" r:id="rId20"/>
    <p:sldId id="268" r:id="rId21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265" autoAdjust="0"/>
    <p:restoredTop sz="94660"/>
  </p:normalViewPr>
  <p:slideViewPr>
    <p:cSldViewPr>
      <p:cViewPr varScale="1">
        <p:scale>
          <a:sx n="64" d="100"/>
          <a:sy n="64" d="100"/>
        </p:scale>
        <p:origin x="-1536" y="-1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5263D-3FF9-48FF-806C-F1A26C351BCF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03EB1-1912-4296-B3E4-16F778485D3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03EB1-1912-4296-B3E4-16F778485D39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4060" y="599518"/>
            <a:ext cx="6395878" cy="330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8/1/2020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2090"/>
              </a:lnSpc>
            </a:pPr>
            <a:fld id="{81D60167-4931-47E6-BA6A-407CBD079E47}" type="slidenum">
              <a:rPr dirty="0"/>
              <a:pPr marL="38100">
                <a:lnSpc>
                  <a:spcPts val="209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8/1/2020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2090"/>
              </a:lnSpc>
            </a:pPr>
            <a:fld id="{81D60167-4931-47E6-BA6A-407CBD079E47}" type="slidenum">
              <a:rPr dirty="0"/>
              <a:pPr marL="38100">
                <a:lnSpc>
                  <a:spcPts val="209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8/1/2020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2090"/>
              </a:lnSpc>
            </a:pPr>
            <a:fld id="{81D60167-4931-47E6-BA6A-407CBD079E47}" type="slidenum">
              <a:rPr dirty="0"/>
              <a:pPr marL="38100">
                <a:lnSpc>
                  <a:spcPts val="209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8/1/2020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2090"/>
              </a:lnSpc>
            </a:pPr>
            <a:fld id="{81D60167-4931-47E6-BA6A-407CBD079E47}" type="slidenum">
              <a:rPr dirty="0"/>
              <a:pPr marL="38100">
                <a:lnSpc>
                  <a:spcPts val="209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8/1/2020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2090"/>
              </a:lnSpc>
            </a:pPr>
            <a:fld id="{81D60167-4931-47E6-BA6A-407CBD079E47}" type="slidenum">
              <a:rPr dirty="0"/>
              <a:pPr marL="38100">
                <a:lnSpc>
                  <a:spcPts val="209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2906" cy="685691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15899" y="1107342"/>
            <a:ext cx="2718435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3420" y="1754194"/>
            <a:ext cx="8237158" cy="4010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8/1/2020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058011" y="6394244"/>
            <a:ext cx="330834" cy="2813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2090"/>
              </a:lnSpc>
            </a:pPr>
            <a:fld id="{81D60167-4931-47E6-BA6A-407CBD079E47}" type="slidenum">
              <a:rPr dirty="0"/>
              <a:pPr marL="38100">
                <a:lnSpc>
                  <a:spcPts val="2090"/>
                </a:lnSpc>
              </a:pPr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57199" y="1805148"/>
            <a:ext cx="1600196" cy="205739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086586" y="1828796"/>
            <a:ext cx="1600196" cy="20573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058011" y="6394244"/>
            <a:ext cx="203835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090"/>
              </a:lnSpc>
            </a:pPr>
            <a:fld id="{81D60167-4931-47E6-BA6A-407CBD079E47}" type="slidenum">
              <a:rPr sz="1800" dirty="0">
                <a:latin typeface="Arial"/>
                <a:cs typeface="Arial"/>
              </a:rPr>
              <a:pPr marL="38100">
                <a:lnSpc>
                  <a:spcPts val="2090"/>
                </a:lnSpc>
              </a:pPr>
              <a:t>1</a:t>
            </a:fld>
            <a:endParaRPr sz="1800">
              <a:latin typeface="Arial"/>
              <a:cs typeface="Arial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438400" y="2667000"/>
            <a:ext cx="4724400" cy="9144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kern="0" dirty="0" err="1" smtClean="0">
                <a:solidFill>
                  <a:sysClr val="windowText" lastClr="000000"/>
                </a:solidFill>
                <a:latin typeface="+mj-lt"/>
                <a:ea typeface="+mj-ea"/>
                <a:cs typeface="+mj-cs"/>
              </a:rPr>
              <a:t>Quine</a:t>
            </a:r>
            <a:r>
              <a:rPr lang="en-US" sz="5400" b="1" kern="0" dirty="0" smtClean="0">
                <a:solidFill>
                  <a:sysClr val="windowText" lastClr="000000"/>
                </a:solidFill>
                <a:latin typeface="+mj-lt"/>
                <a:ea typeface="+mj-ea"/>
                <a:cs typeface="+mj-cs"/>
              </a:rPr>
              <a:t>- </a:t>
            </a:r>
            <a:r>
              <a:rPr lang="en-US" sz="5400" b="1" kern="0" dirty="0" err="1" smtClean="0">
                <a:solidFill>
                  <a:sysClr val="windowText" lastClr="000000"/>
                </a:solidFill>
                <a:latin typeface="+mj-lt"/>
                <a:ea typeface="+mj-ea"/>
                <a:cs typeface="+mj-cs"/>
              </a:rPr>
              <a:t>Mcclunsky</a:t>
            </a:r>
            <a:r>
              <a:rPr lang="en-US" sz="5400" b="1" kern="0" dirty="0" smtClean="0">
                <a:solidFill>
                  <a:sysClr val="windowText" lastClr="000000"/>
                </a:solidFill>
                <a:latin typeface="+mj-lt"/>
                <a:ea typeface="+mj-ea"/>
                <a:cs typeface="+mj-cs"/>
              </a:rPr>
              <a:t> minimization technique</a:t>
            </a:r>
            <a:endParaRPr kumimoji="0" lang="en-US" sz="5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F:\DELD 2020-2021\lectures\Figures\quine-mcclunsky\image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826292"/>
            <a:ext cx="9144000" cy="503170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F:\DELD 2020-2021\lectures\Figures\quine-mcclunsky\imag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79309" y="1676400"/>
            <a:ext cx="6964691" cy="4953000"/>
          </a:xfrm>
          <a:prstGeom prst="rect">
            <a:avLst/>
          </a:prstGeom>
          <a:noFill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2362200"/>
            <a:ext cx="2133600" cy="391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F:\DELD 2020-2021\lectures\Figures\quine-mcclunsky\image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43200" y="1600199"/>
            <a:ext cx="6400800" cy="5257801"/>
          </a:xfrm>
          <a:prstGeom prst="rect">
            <a:avLst/>
          </a:prstGeom>
          <a:noFill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2209800"/>
            <a:ext cx="2667000" cy="415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 descr="F:\DELD 2020-2021\lectures\Figures\quine-mcclunsky\image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57102"/>
            <a:ext cx="9144000" cy="520089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174" name="Title 173"/>
          <p:cNvSpPr>
            <a:spLocks noGrp="1"/>
          </p:cNvSpPr>
          <p:nvPr>
            <p:ph type="title"/>
          </p:nvPr>
        </p:nvSpPr>
        <p:spPr>
          <a:xfrm>
            <a:off x="215899" y="1107342"/>
            <a:ext cx="2718435" cy="430887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75" name="Text Box 46"/>
          <p:cNvSpPr txBox="1">
            <a:spLocks noChangeArrowheads="1"/>
          </p:cNvSpPr>
          <p:nvPr/>
        </p:nvSpPr>
        <p:spPr bwMode="auto">
          <a:xfrm>
            <a:off x="914400" y="2057400"/>
            <a:ext cx="5277791" cy="5847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  <a:cs typeface="Arial" charset="0"/>
              </a:rPr>
              <a:t>F (A,B,C,D) </a:t>
            </a:r>
            <a:r>
              <a:rPr lang="en-US" sz="3200" dirty="0">
                <a:solidFill>
                  <a:schemeClr val="tx2"/>
                </a:solidFill>
                <a:cs typeface="Arial" charset="0"/>
              </a:rPr>
              <a:t>= </a:t>
            </a:r>
            <a:r>
              <a:rPr lang="en-US" sz="3200" dirty="0" err="1" smtClean="0">
                <a:solidFill>
                  <a:schemeClr val="tx2"/>
                </a:solidFill>
                <a:cs typeface="Arial" charset="0"/>
              </a:rPr>
              <a:t>Σm</a:t>
            </a:r>
            <a:r>
              <a:rPr lang="en-US" sz="3200" dirty="0" smtClean="0">
                <a:solidFill>
                  <a:schemeClr val="tx2"/>
                </a:solidFill>
                <a:cs typeface="Arial" charset="0"/>
              </a:rPr>
              <a:t>(0,1,2,3,5,7,9)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77" name="Title 1"/>
          <p:cNvSpPr txBox="1">
            <a:spLocks/>
          </p:cNvSpPr>
          <p:nvPr/>
        </p:nvSpPr>
        <p:spPr>
          <a:xfrm>
            <a:off x="3200400" y="1143000"/>
            <a:ext cx="40386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kern="0" dirty="0" smtClean="0">
                <a:latin typeface="Times New Roman"/>
                <a:ea typeface="+mj-ea"/>
                <a:cs typeface="Times New Roman"/>
              </a:rPr>
              <a:t>Homework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/>
              <a:ea typeface="+mj-ea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174" name="Title 173"/>
          <p:cNvSpPr>
            <a:spLocks noGrp="1"/>
          </p:cNvSpPr>
          <p:nvPr>
            <p:ph type="title"/>
          </p:nvPr>
        </p:nvSpPr>
        <p:spPr>
          <a:xfrm>
            <a:off x="215899" y="1107342"/>
            <a:ext cx="2718435" cy="430887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027" name="Picture 3" descr="F:\DELD 2020-2021\lectures\Figures\quine-mcclunsky\other example\New Doc 2020-07-31_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71600"/>
            <a:ext cx="9144000" cy="5486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174" name="Title 173"/>
          <p:cNvSpPr>
            <a:spLocks noGrp="1"/>
          </p:cNvSpPr>
          <p:nvPr>
            <p:ph type="title"/>
          </p:nvPr>
        </p:nvSpPr>
        <p:spPr>
          <a:xfrm>
            <a:off x="215899" y="1107342"/>
            <a:ext cx="2718435" cy="430887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2" descr="F:\DELD 2020-2021\lectures\Figures\quine-mcclunsky\other example\New Doc 2020-07-31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776728"/>
            <a:ext cx="9144000" cy="508127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174" name="Title 173"/>
          <p:cNvSpPr>
            <a:spLocks noGrp="1"/>
          </p:cNvSpPr>
          <p:nvPr>
            <p:ph type="title"/>
          </p:nvPr>
        </p:nvSpPr>
        <p:spPr>
          <a:xfrm>
            <a:off x="215899" y="1107342"/>
            <a:ext cx="2718435" cy="430887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2" descr="F:\DELD 2020-2021\lectures\Figures\quine-mcclunsky\other example\New Doc 2020-07-31_3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219199"/>
            <a:ext cx="9144000" cy="571500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174" name="Title 173"/>
          <p:cNvSpPr>
            <a:spLocks noGrp="1"/>
          </p:cNvSpPr>
          <p:nvPr>
            <p:ph type="title"/>
          </p:nvPr>
        </p:nvSpPr>
        <p:spPr>
          <a:xfrm>
            <a:off x="215899" y="1107342"/>
            <a:ext cx="2718435" cy="430887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Text Box 46"/>
          <p:cNvSpPr txBox="1">
            <a:spLocks noChangeArrowheads="1"/>
          </p:cNvSpPr>
          <p:nvPr/>
        </p:nvSpPr>
        <p:spPr bwMode="auto">
          <a:xfrm>
            <a:off x="914400" y="2057400"/>
            <a:ext cx="6760569" cy="5847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  <a:cs typeface="Arial" charset="0"/>
              </a:rPr>
              <a:t>F (A,B,C,D) </a:t>
            </a:r>
            <a:r>
              <a:rPr lang="en-US" sz="3200" dirty="0">
                <a:solidFill>
                  <a:schemeClr val="tx2"/>
                </a:solidFill>
                <a:cs typeface="Arial" charset="0"/>
              </a:rPr>
              <a:t>= </a:t>
            </a:r>
            <a:r>
              <a:rPr lang="en-US" sz="3200" dirty="0" err="1" smtClean="0">
                <a:solidFill>
                  <a:schemeClr val="tx2"/>
                </a:solidFill>
                <a:cs typeface="Arial" charset="0"/>
              </a:rPr>
              <a:t>Σm</a:t>
            </a:r>
            <a:r>
              <a:rPr lang="en-US" sz="3200" dirty="0" smtClean="0">
                <a:solidFill>
                  <a:schemeClr val="tx2"/>
                </a:solidFill>
                <a:cs typeface="Arial" charset="0"/>
              </a:rPr>
              <a:t>(1,3,7,11,15) + d(0,2,5) 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899" y="1107342"/>
            <a:ext cx="7327901" cy="2154436"/>
          </a:xfrm>
        </p:spPr>
        <p:txBody>
          <a:bodyPr/>
          <a:lstStyle/>
          <a:p>
            <a:pPr algn="ctr"/>
            <a:r>
              <a:rPr lang="en-US" dirty="0" smtClean="0"/>
              <a:t>Summary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3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133600"/>
            <a:ext cx="602921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lvl="0" indent="-457200">
              <a:buFont typeface="Arial" pitchFamily="34" charset="0"/>
              <a:buChar char="•"/>
            </a:pPr>
            <a:r>
              <a:rPr lang="en-US" sz="2400" b="1" kern="0" dirty="0" err="1" smtClean="0">
                <a:solidFill>
                  <a:sysClr val="windowText" lastClr="000000"/>
                </a:solidFill>
              </a:rPr>
              <a:t>Quine</a:t>
            </a:r>
            <a:r>
              <a:rPr lang="en-US" sz="2400" b="1" kern="0" dirty="0" smtClean="0">
                <a:solidFill>
                  <a:sysClr val="windowText" lastClr="000000"/>
                </a:solidFill>
              </a:rPr>
              <a:t>- </a:t>
            </a:r>
            <a:r>
              <a:rPr lang="en-US" sz="2400" b="1" kern="0" dirty="0" err="1" smtClean="0">
                <a:solidFill>
                  <a:sysClr val="windowText" lastClr="000000"/>
                </a:solidFill>
              </a:rPr>
              <a:t>Mcclunsky</a:t>
            </a:r>
            <a:r>
              <a:rPr lang="en-US" sz="2400" b="1" kern="0" dirty="0" smtClean="0">
                <a:solidFill>
                  <a:sysClr val="windowText" lastClr="000000"/>
                </a:solidFill>
              </a:rPr>
              <a:t> minimization technique</a:t>
            </a:r>
          </a:p>
          <a:p>
            <a:pPr marL="457200" indent="-457200"/>
            <a:endParaRPr lang="en-US" sz="2400" dirty="0" smtClean="0">
              <a:cs typeface="Times New Roman" pitchFamily="18" charset="0"/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899" y="1107342"/>
            <a:ext cx="7327901" cy="2154436"/>
          </a:xfrm>
        </p:spPr>
        <p:txBody>
          <a:bodyPr/>
          <a:lstStyle/>
          <a:p>
            <a:pPr algn="ctr"/>
            <a:r>
              <a:rPr lang="en-US" dirty="0" smtClean="0"/>
              <a:t>Points covered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3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2133600"/>
            <a:ext cx="602921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lvl="0" indent="-457200">
              <a:buFont typeface="Arial" pitchFamily="34" charset="0"/>
              <a:buChar char="•"/>
            </a:pPr>
            <a:r>
              <a:rPr lang="en-US" sz="2400" b="1" kern="0" dirty="0" err="1" smtClean="0">
                <a:solidFill>
                  <a:sysClr val="windowText" lastClr="000000"/>
                </a:solidFill>
              </a:rPr>
              <a:t>Quine</a:t>
            </a:r>
            <a:r>
              <a:rPr lang="en-US" sz="2400" b="1" kern="0" dirty="0" smtClean="0">
                <a:solidFill>
                  <a:sysClr val="windowText" lastClr="000000"/>
                </a:solidFill>
              </a:rPr>
              <a:t>- </a:t>
            </a:r>
            <a:r>
              <a:rPr lang="en-US" sz="2400" b="1" kern="0" dirty="0" err="1" smtClean="0">
                <a:solidFill>
                  <a:sysClr val="windowText" lastClr="000000"/>
                </a:solidFill>
              </a:rPr>
              <a:t>Mcclunsky</a:t>
            </a:r>
            <a:r>
              <a:rPr lang="en-US" sz="2400" b="1" kern="0" dirty="0" smtClean="0">
                <a:solidFill>
                  <a:sysClr val="windowText" lastClr="000000"/>
                </a:solidFill>
              </a:rPr>
              <a:t> minimization technique</a:t>
            </a:r>
          </a:p>
          <a:p>
            <a:pPr marL="457200" indent="-457200"/>
            <a:endParaRPr lang="en-US" sz="2400" dirty="0" smtClean="0">
              <a:cs typeface="Times New Roman" pitchFamily="18" charset="0"/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743200"/>
            <a:ext cx="8237158" cy="2031325"/>
          </a:xfrm>
        </p:spPr>
        <p:txBody>
          <a:bodyPr/>
          <a:lstStyle/>
          <a:p>
            <a:pPr algn="ctr"/>
            <a:endParaRPr lang="en-US" sz="4400" dirty="0" smtClean="0"/>
          </a:p>
          <a:p>
            <a:pPr algn="ctr"/>
            <a:endParaRPr lang="en-US" sz="4400" dirty="0" smtClean="0"/>
          </a:p>
          <a:p>
            <a:pPr algn="ctr"/>
            <a:r>
              <a:rPr lang="en-US" sz="4400" dirty="0" smtClean="0"/>
              <a:t>Thank you</a:t>
            </a:r>
            <a:endParaRPr lang="en-US" sz="4400" dirty="0"/>
          </a:p>
        </p:txBody>
      </p:sp>
      <p:sp>
        <p:nvSpPr>
          <p:cNvPr id="4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058011" y="6394244"/>
            <a:ext cx="203835" cy="281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090"/>
              </a:lnSpc>
            </a:pPr>
            <a:fld id="{81D60167-4931-47E6-BA6A-407CBD079E47}" type="slidenum">
              <a:rPr sz="1800" dirty="0">
                <a:latin typeface="Arial"/>
                <a:cs typeface="Arial"/>
              </a:rPr>
              <a:pPr marL="38100">
                <a:lnSpc>
                  <a:spcPts val="2090"/>
                </a:lnSpc>
              </a:pPr>
              <a:t>3</a:t>
            </a:fld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68299" y="1999166"/>
            <a:ext cx="8463915" cy="37625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ts val="2865"/>
              </a:lnSpc>
              <a:spcBef>
                <a:spcPts val="100"/>
              </a:spcBef>
            </a:pPr>
            <a:r>
              <a:rPr sz="2400" b="1" spc="-5" dirty="0">
                <a:solidFill>
                  <a:srgbClr val="001F60"/>
                </a:solidFill>
                <a:latin typeface="Times New Roman"/>
                <a:cs typeface="Times New Roman"/>
              </a:rPr>
              <a:t>Vision</a:t>
            </a:r>
            <a:endParaRPr sz="2400">
              <a:latin typeface="Times New Roman"/>
              <a:cs typeface="Times New Roman"/>
            </a:endParaRPr>
          </a:p>
          <a:p>
            <a:pPr marL="12700" marR="5080" algn="just">
              <a:lnSpc>
                <a:spcPts val="2850"/>
              </a:lnSpc>
              <a:spcBef>
                <a:spcPts val="105"/>
              </a:spcBef>
              <a:tabLst>
                <a:tab pos="1002030" algn="l"/>
                <a:tab pos="2615565" algn="l"/>
                <a:tab pos="4163060" algn="l"/>
                <a:tab pos="4664710" algn="l"/>
                <a:tab pos="5840730" algn="l"/>
                <a:tab pos="7672070" algn="l"/>
              </a:tabLst>
            </a:pPr>
            <a:r>
              <a:rPr sz="2400" spc="-5" dirty="0">
                <a:latin typeface="Times New Roman"/>
                <a:cs typeface="Times New Roman"/>
              </a:rPr>
              <a:t>Achieve academic excellence through education in computing, to  creat</a:t>
            </a:r>
            <a:r>
              <a:rPr sz="2400" dirty="0">
                <a:latin typeface="Times New Roman"/>
                <a:cs typeface="Times New Roman"/>
              </a:rPr>
              <a:t>e	</a:t>
            </a:r>
            <a:r>
              <a:rPr sz="2400" spc="-5" dirty="0">
                <a:latin typeface="Times New Roman"/>
                <a:cs typeface="Times New Roman"/>
              </a:rPr>
              <a:t>intellectua</a:t>
            </a:r>
            <a:r>
              <a:rPr sz="2400" dirty="0">
                <a:latin typeface="Times New Roman"/>
                <a:cs typeface="Times New Roman"/>
              </a:rPr>
              <a:t>l	</a:t>
            </a:r>
            <a:r>
              <a:rPr sz="2400" spc="-5" dirty="0">
                <a:latin typeface="Times New Roman"/>
                <a:cs typeface="Times New Roman"/>
              </a:rPr>
              <a:t>manpowe</a:t>
            </a:r>
            <a:r>
              <a:rPr sz="2400" dirty="0">
                <a:latin typeface="Times New Roman"/>
                <a:cs typeface="Times New Roman"/>
              </a:rPr>
              <a:t>r	</a:t>
            </a:r>
            <a:r>
              <a:rPr sz="2400" spc="-5" dirty="0">
                <a:latin typeface="Times New Roman"/>
                <a:cs typeface="Times New Roman"/>
              </a:rPr>
              <a:t>t</a:t>
            </a:r>
            <a:r>
              <a:rPr sz="2400" dirty="0">
                <a:latin typeface="Times New Roman"/>
                <a:cs typeface="Times New Roman"/>
              </a:rPr>
              <a:t>o	</a:t>
            </a:r>
            <a:r>
              <a:rPr sz="2400" spc="-5" dirty="0">
                <a:latin typeface="Times New Roman"/>
                <a:cs typeface="Times New Roman"/>
              </a:rPr>
              <a:t>explor</a:t>
            </a:r>
            <a:r>
              <a:rPr sz="2400" dirty="0">
                <a:latin typeface="Times New Roman"/>
                <a:cs typeface="Times New Roman"/>
              </a:rPr>
              <a:t>e	professional,	</a:t>
            </a:r>
            <a:r>
              <a:rPr sz="2400">
                <a:latin typeface="Times New Roman"/>
                <a:cs typeface="Times New Roman"/>
              </a:rPr>
              <a:t>higher  </a:t>
            </a:r>
            <a:r>
              <a:rPr sz="2400" spc="-5" smtClean="0">
                <a:latin typeface="Times New Roman"/>
                <a:cs typeface="Times New Roman"/>
              </a:rPr>
              <a:t>educational</a:t>
            </a:r>
            <a:r>
              <a:rPr lang="en-US" sz="2400" spc="-5" dirty="0" smtClean="0">
                <a:latin typeface="Times New Roman"/>
                <a:cs typeface="Times New Roman"/>
              </a:rPr>
              <a:t> </a:t>
            </a:r>
            <a:r>
              <a:rPr sz="2400" spc="-5" smtClean="0">
                <a:latin typeface="Times New Roman"/>
                <a:cs typeface="Times New Roman"/>
              </a:rPr>
              <a:t>and </a:t>
            </a:r>
            <a:r>
              <a:rPr sz="2400" spc="-5" dirty="0">
                <a:latin typeface="Times New Roman"/>
                <a:cs typeface="Times New Roman"/>
              </a:rPr>
              <a:t>social</a:t>
            </a:r>
            <a:r>
              <a:rPr sz="2400" spc="-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opportunities.</a:t>
            </a:r>
            <a:endParaRPr sz="2400">
              <a:latin typeface="Times New Roman"/>
              <a:cs typeface="Times New Roman"/>
            </a:endParaRPr>
          </a:p>
          <a:p>
            <a:pPr algn="just">
              <a:lnSpc>
                <a:spcPct val="100000"/>
              </a:lnSpc>
            </a:pPr>
            <a:endParaRPr sz="2450">
              <a:latin typeface="Times New Roman"/>
              <a:cs typeface="Times New Roman"/>
            </a:endParaRPr>
          </a:p>
          <a:p>
            <a:pPr marL="12700" algn="just">
              <a:lnSpc>
                <a:spcPts val="2865"/>
              </a:lnSpc>
            </a:pPr>
            <a:r>
              <a:rPr sz="2400" b="1" spc="-5" dirty="0">
                <a:solidFill>
                  <a:srgbClr val="001F60"/>
                </a:solidFill>
                <a:latin typeface="Times New Roman"/>
                <a:cs typeface="Times New Roman"/>
              </a:rPr>
              <a:t>Mission</a:t>
            </a:r>
            <a:endParaRPr sz="2400">
              <a:latin typeface="Times New Roman"/>
              <a:cs typeface="Times New Roman"/>
            </a:endParaRPr>
          </a:p>
          <a:p>
            <a:pPr marL="88265" marR="31750" indent="-76200" algn="just">
              <a:lnSpc>
                <a:spcPts val="2850"/>
              </a:lnSpc>
              <a:spcBef>
                <a:spcPts val="105"/>
              </a:spcBef>
              <a:tabLst>
                <a:tab pos="4958715" algn="l"/>
              </a:tabLst>
            </a:pPr>
            <a:r>
              <a:rPr sz="2400" spc="-5" dirty="0">
                <a:latin typeface="Times New Roman"/>
                <a:cs typeface="Times New Roman"/>
              </a:rPr>
              <a:t>To impart learning </a:t>
            </a:r>
            <a:r>
              <a:rPr sz="2400" dirty="0">
                <a:latin typeface="Times New Roman"/>
                <a:cs typeface="Times New Roman"/>
              </a:rPr>
              <a:t>by </a:t>
            </a:r>
            <a:r>
              <a:rPr sz="2400" spc="-5" dirty="0">
                <a:latin typeface="Times New Roman"/>
                <a:cs typeface="Times New Roman"/>
              </a:rPr>
              <a:t>educating students with conceptual </a:t>
            </a:r>
            <a:r>
              <a:rPr sz="2400" dirty="0">
                <a:latin typeface="Times New Roman"/>
                <a:cs typeface="Times New Roman"/>
              </a:rPr>
              <a:t>knowledge  </a:t>
            </a:r>
            <a:r>
              <a:rPr sz="2400" spc="-5" dirty="0">
                <a:latin typeface="Times New Roman"/>
                <a:cs typeface="Times New Roman"/>
              </a:rPr>
              <a:t>and </a:t>
            </a:r>
            <a:r>
              <a:rPr sz="2400" dirty="0">
                <a:latin typeface="Times New Roman"/>
                <a:cs typeface="Times New Roman"/>
              </a:rPr>
              <a:t>hands on practices using </a:t>
            </a:r>
            <a:r>
              <a:rPr sz="2400" spc="-5" dirty="0">
                <a:latin typeface="Times New Roman"/>
                <a:cs typeface="Times New Roman"/>
              </a:rPr>
              <a:t>modern tools, FOSS technologies and  competency skills there </a:t>
            </a:r>
            <a:r>
              <a:rPr sz="2400" dirty="0">
                <a:latin typeface="Times New Roman"/>
                <a:cs typeface="Times New Roman"/>
              </a:rPr>
              <a:t>by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igniting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the	</a:t>
            </a:r>
            <a:r>
              <a:rPr sz="2400" dirty="0">
                <a:latin typeface="Times New Roman"/>
                <a:cs typeface="Times New Roman"/>
              </a:rPr>
              <a:t>young </a:t>
            </a:r>
            <a:r>
              <a:rPr sz="2400" spc="-5" dirty="0">
                <a:latin typeface="Times New Roman"/>
                <a:cs typeface="Times New Roman"/>
              </a:rPr>
              <a:t>minds </a:t>
            </a:r>
            <a:r>
              <a:rPr sz="2400" dirty="0">
                <a:latin typeface="Times New Roman"/>
                <a:cs typeface="Times New Roman"/>
              </a:rPr>
              <a:t>for </a:t>
            </a:r>
            <a:r>
              <a:rPr sz="2400" spc="-5" dirty="0">
                <a:latin typeface="Times New Roman"/>
                <a:cs typeface="Times New Roman"/>
              </a:rPr>
              <a:t>innovative  thinking, </a:t>
            </a:r>
            <a:r>
              <a:rPr sz="2400" dirty="0">
                <a:latin typeface="Times New Roman"/>
                <a:cs typeface="Times New Roman"/>
              </a:rPr>
              <a:t>professional </a:t>
            </a:r>
            <a:r>
              <a:rPr sz="2400" spc="-5" dirty="0">
                <a:latin typeface="Times New Roman"/>
                <a:cs typeface="Times New Roman"/>
              </a:rPr>
              <a:t>expertise and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research.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68299" y="1093341"/>
            <a:ext cx="485140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smtClean="0"/>
              <a:t>Department </a:t>
            </a:r>
            <a:r>
              <a:rPr spc="-5" dirty="0"/>
              <a:t>Vision </a:t>
            </a:r>
            <a:r>
              <a:rPr dirty="0"/>
              <a:t>&amp;</a:t>
            </a:r>
            <a:r>
              <a:rPr spc="-85" dirty="0"/>
              <a:t> </a:t>
            </a:r>
            <a:r>
              <a:rPr spc="-5" dirty="0"/>
              <a:t>Mission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990600" y="1143000"/>
            <a:ext cx="7924800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sz="2800" b="1" kern="0" dirty="0" err="1" smtClean="0">
                <a:solidFill>
                  <a:sysClr val="windowText" lastClr="000000"/>
                </a:solidFill>
              </a:rPr>
              <a:t>Quine</a:t>
            </a:r>
            <a:r>
              <a:rPr lang="en-US" sz="2800" b="1" kern="0" dirty="0" smtClean="0">
                <a:solidFill>
                  <a:sysClr val="windowText" lastClr="000000"/>
                </a:solidFill>
              </a:rPr>
              <a:t>- </a:t>
            </a:r>
            <a:r>
              <a:rPr lang="en-US" sz="2800" b="1" kern="0" dirty="0" err="1" smtClean="0">
                <a:solidFill>
                  <a:sysClr val="windowText" lastClr="000000"/>
                </a:solidFill>
              </a:rPr>
              <a:t>Mcclunsky</a:t>
            </a:r>
            <a:r>
              <a:rPr lang="en-US" sz="2800" b="1" kern="0" dirty="0" smtClean="0">
                <a:solidFill>
                  <a:sysClr val="windowText" lastClr="000000"/>
                </a:solidFill>
              </a:rPr>
              <a:t> minimization technique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/>
              <a:ea typeface="+mj-ea"/>
              <a:cs typeface="Times New Roman"/>
            </a:endParaRPr>
          </a:p>
        </p:txBody>
      </p:sp>
      <p:pic>
        <p:nvPicPr>
          <p:cNvPr id="1026" name="Picture 2" descr="F:\DELD 2020-2021\lectures\Figures\quine-mcclunsky\New Doc 2020-07-17 (2)_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00200"/>
            <a:ext cx="9144000" cy="54011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899" y="1107342"/>
            <a:ext cx="8547101" cy="430887"/>
          </a:xfrm>
        </p:spPr>
        <p:txBody>
          <a:bodyPr/>
          <a:lstStyle/>
          <a:p>
            <a:r>
              <a:rPr lang="en-US" dirty="0" smtClean="0"/>
              <a:t>Step  1: Group based on no. of one’s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1" name="Picture 3" descr="F:\DELD 2020-2021\lectures\Figures\quine-mcclunsky\New Doc 2020-07-17 (2)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07920" y="1752600"/>
            <a:ext cx="6736080" cy="5181600"/>
          </a:xfrm>
          <a:prstGeom prst="rect">
            <a:avLst/>
          </a:prstGeom>
          <a:noFill/>
        </p:spPr>
      </p:pic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2590800"/>
          <a:ext cx="266700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/>
                <a:gridCol w="457200"/>
                <a:gridCol w="533400"/>
                <a:gridCol w="533400"/>
                <a:gridCol w="533400"/>
              </a:tblGrid>
              <a:tr h="35487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Dec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5487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5487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487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487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487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8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5487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9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487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487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46" name="Title 45"/>
          <p:cNvSpPr>
            <a:spLocks noGrp="1"/>
          </p:cNvSpPr>
          <p:nvPr>
            <p:ph type="title"/>
          </p:nvPr>
        </p:nvSpPr>
        <p:spPr>
          <a:xfrm>
            <a:off x="215899" y="1198602"/>
            <a:ext cx="8928101" cy="553998"/>
          </a:xfrm>
        </p:spPr>
        <p:txBody>
          <a:bodyPr/>
          <a:lstStyle/>
          <a:p>
            <a:r>
              <a:rPr lang="en-US" sz="1800" dirty="0" smtClean="0"/>
              <a:t>Steps: Find pair of </a:t>
            </a:r>
            <a:r>
              <a:rPr lang="en-US" sz="1800" dirty="0" err="1" smtClean="0"/>
              <a:t>minterms</a:t>
            </a:r>
            <a:r>
              <a:rPr lang="en-US" sz="1800" dirty="0" smtClean="0"/>
              <a:t> in which only one variable is </a:t>
            </a:r>
            <a:r>
              <a:rPr lang="en-US" sz="1800" dirty="0" err="1" smtClean="0"/>
              <a:t>minterm</a:t>
            </a:r>
            <a:r>
              <a:rPr lang="en-US" sz="1800" dirty="0" smtClean="0"/>
              <a:t> such that A+A’ =1 </a:t>
            </a:r>
            <a:endParaRPr lang="en-US" sz="1800" dirty="0"/>
          </a:p>
        </p:txBody>
      </p:sp>
      <p:pic>
        <p:nvPicPr>
          <p:cNvPr id="3075" name="Picture 3" descr="F:\DELD 2020-2021\lectures\Figures\quine-mcclunsky\New Doc 2020-07-17 (2)_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3301999" y="1117606"/>
            <a:ext cx="5283203" cy="6400802"/>
          </a:xfrm>
          <a:prstGeom prst="rect">
            <a:avLst/>
          </a:prstGeom>
          <a:noFill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2895600"/>
            <a:ext cx="2743200" cy="3324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F:\DELD 2020-2021\lectures\Figures\quine-mcclunsky\New Doc 2020-07-17 (2)_4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95600" y="1676400"/>
            <a:ext cx="6248400" cy="5181600"/>
          </a:xfrm>
          <a:prstGeom prst="rect">
            <a:avLst/>
          </a:prstGeom>
          <a:noFill/>
        </p:spPr>
      </p:pic>
      <p:sp>
        <p:nvSpPr>
          <p:cNvPr id="5" name="Title 45"/>
          <p:cNvSpPr>
            <a:spLocks noGrp="1"/>
          </p:cNvSpPr>
          <p:nvPr>
            <p:ph type="title"/>
          </p:nvPr>
        </p:nvSpPr>
        <p:spPr>
          <a:xfrm>
            <a:off x="215899" y="1198602"/>
            <a:ext cx="8928101" cy="553998"/>
          </a:xfrm>
        </p:spPr>
        <p:txBody>
          <a:bodyPr/>
          <a:lstStyle/>
          <a:p>
            <a:r>
              <a:rPr lang="en-US" sz="1800" dirty="0" smtClean="0"/>
              <a:t>Steps: Find pair of </a:t>
            </a:r>
            <a:r>
              <a:rPr lang="en-US" sz="1800" dirty="0" err="1" smtClean="0"/>
              <a:t>minterms</a:t>
            </a:r>
            <a:r>
              <a:rPr lang="en-US" sz="1800" dirty="0" smtClean="0"/>
              <a:t> in which only one variable is </a:t>
            </a:r>
            <a:r>
              <a:rPr lang="en-US" sz="1800" dirty="0" err="1" smtClean="0"/>
              <a:t>minterm</a:t>
            </a:r>
            <a:r>
              <a:rPr lang="en-US" sz="1800" dirty="0" smtClean="0"/>
              <a:t> such that A+A’ =1 </a:t>
            </a:r>
            <a:endParaRPr lang="en-US" sz="18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2438400"/>
            <a:ext cx="2819400" cy="414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4572000"/>
            <a:ext cx="9144000" cy="2031325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minterms</a:t>
            </a:r>
            <a:r>
              <a:rPr lang="en-US" dirty="0" smtClean="0"/>
              <a:t> 0 and 8 are contained in only one PI  B’C’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minterms</a:t>
            </a:r>
            <a:r>
              <a:rPr lang="en-US" dirty="0" smtClean="0"/>
              <a:t> 3 and 7 are contained in only one PI   CD</a:t>
            </a:r>
          </a:p>
          <a:p>
            <a:r>
              <a:rPr lang="en-US" dirty="0" smtClean="0"/>
              <a:t>Therefore prime </a:t>
            </a:r>
            <a:r>
              <a:rPr lang="en-US" dirty="0" err="1" smtClean="0"/>
              <a:t>implicants</a:t>
            </a:r>
            <a:r>
              <a:rPr lang="en-US" dirty="0" smtClean="0"/>
              <a:t> B’C’ and CD are essential PI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 err="1" smtClean="0"/>
              <a:t>minterms</a:t>
            </a:r>
            <a:r>
              <a:rPr lang="en-US" sz="2000" dirty="0" smtClean="0"/>
              <a:t> 1, 9 of B’D’ contained in B’C’ </a:t>
            </a:r>
          </a:p>
          <a:p>
            <a:r>
              <a:rPr lang="en-US" sz="2000" dirty="0" smtClean="0"/>
              <a:t>The </a:t>
            </a:r>
            <a:r>
              <a:rPr lang="en-US" sz="2000" dirty="0" err="1" smtClean="0"/>
              <a:t>minterms</a:t>
            </a:r>
            <a:r>
              <a:rPr lang="en-US" sz="2000" dirty="0" smtClean="0"/>
              <a:t> 3,11 of B’D’ contained in CD</a:t>
            </a:r>
          </a:p>
          <a:p>
            <a:r>
              <a:rPr lang="en-US" sz="2000" dirty="0" smtClean="0"/>
              <a:t>The minimized expression is coming as above</a:t>
            </a:r>
            <a:endParaRPr lang="en-US" sz="2000" dirty="0"/>
          </a:p>
        </p:txBody>
      </p:sp>
      <p:sp>
        <p:nvSpPr>
          <p:cNvPr id="5" name="Title 45"/>
          <p:cNvSpPr>
            <a:spLocks noGrp="1"/>
          </p:cNvSpPr>
          <p:nvPr>
            <p:ph type="title"/>
          </p:nvPr>
        </p:nvSpPr>
        <p:spPr>
          <a:xfrm>
            <a:off x="215899" y="1198602"/>
            <a:ext cx="8928101" cy="276999"/>
          </a:xfrm>
        </p:spPr>
        <p:txBody>
          <a:bodyPr/>
          <a:lstStyle/>
          <a:p>
            <a:r>
              <a:rPr lang="en-US" sz="1800" dirty="0" smtClean="0"/>
              <a:t>Prime </a:t>
            </a:r>
            <a:r>
              <a:rPr lang="en-US" sz="1800" dirty="0" err="1" smtClean="0"/>
              <a:t>Implicant</a:t>
            </a:r>
            <a:r>
              <a:rPr lang="en-US" sz="1800" dirty="0" smtClean="0"/>
              <a:t> Table</a:t>
            </a:r>
            <a:endParaRPr lang="en-US" sz="1800" dirty="0"/>
          </a:p>
        </p:txBody>
      </p:sp>
      <p:pic>
        <p:nvPicPr>
          <p:cNvPr id="5122" name="Picture 2" descr="F:\DELD 2020-2021\lectures\Figures\quine-mcclunsky\New Doc 2020-07-17 (2)_5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676400"/>
            <a:ext cx="9144000" cy="2971800"/>
          </a:xfrm>
          <a:prstGeom prst="rect">
            <a:avLst/>
          </a:prstGeom>
          <a:noFill/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239000" y="4572001"/>
            <a:ext cx="1905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 txBox="1"/>
          <p:nvPr/>
        </p:nvSpPr>
        <p:spPr>
          <a:xfrm>
            <a:off x="1374060" y="599518"/>
            <a:ext cx="454977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Department of Computer</a:t>
            </a:r>
            <a:r>
              <a:rPr sz="2000" b="1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000" b="1" spc="-5" dirty="0">
                <a:solidFill>
                  <a:srgbClr val="333399"/>
                </a:solidFill>
                <a:latin typeface="Arial"/>
                <a:cs typeface="Arial"/>
              </a:rPr>
              <a:t>Engineering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174" name="Title 173"/>
          <p:cNvSpPr>
            <a:spLocks noGrp="1"/>
          </p:cNvSpPr>
          <p:nvPr>
            <p:ph type="title"/>
          </p:nvPr>
        </p:nvSpPr>
        <p:spPr>
          <a:xfrm>
            <a:off x="215899" y="1107342"/>
            <a:ext cx="2718435" cy="430887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75" name="Text Box 46"/>
          <p:cNvSpPr txBox="1">
            <a:spLocks noChangeArrowheads="1"/>
          </p:cNvSpPr>
          <p:nvPr/>
        </p:nvSpPr>
        <p:spPr bwMode="auto">
          <a:xfrm>
            <a:off x="228600" y="1981200"/>
            <a:ext cx="6627520" cy="5847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  <a:cs typeface="Arial" charset="0"/>
              </a:rPr>
              <a:t>F (A,B,C,D) </a:t>
            </a:r>
            <a:r>
              <a:rPr lang="en-US" sz="3200" dirty="0">
                <a:solidFill>
                  <a:schemeClr val="tx2"/>
                </a:solidFill>
                <a:cs typeface="Arial" charset="0"/>
              </a:rPr>
              <a:t>= </a:t>
            </a:r>
            <a:r>
              <a:rPr lang="en-US" sz="3200" dirty="0" err="1" smtClean="0">
                <a:solidFill>
                  <a:schemeClr val="tx2"/>
                </a:solidFill>
                <a:cs typeface="Arial" charset="0"/>
              </a:rPr>
              <a:t>Σm</a:t>
            </a:r>
            <a:r>
              <a:rPr lang="en-US" sz="3200" dirty="0" smtClean="0">
                <a:solidFill>
                  <a:schemeClr val="tx2"/>
                </a:solidFill>
                <a:cs typeface="Arial" charset="0"/>
              </a:rPr>
              <a:t>(0,1,2,3,5,7,8,9,11,14)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77" name="Title 1"/>
          <p:cNvSpPr txBox="1">
            <a:spLocks/>
          </p:cNvSpPr>
          <p:nvPr/>
        </p:nvSpPr>
        <p:spPr>
          <a:xfrm>
            <a:off x="3200400" y="1143000"/>
            <a:ext cx="40386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kern="0" dirty="0" smtClean="0">
                <a:latin typeface="Times New Roman"/>
                <a:ea typeface="+mj-ea"/>
                <a:cs typeface="Times New Roman"/>
              </a:rPr>
              <a:t>Homework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/>
              <a:ea typeface="+mj-ea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3837</TotalTime>
  <Words>282</Words>
  <Application>Microsoft Office PowerPoint</Application>
  <PresentationFormat>On-screen Show (4:3)</PresentationFormat>
  <Paragraphs>99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Slide 1</vt:lpstr>
      <vt:lpstr>Points covered      </vt:lpstr>
      <vt:lpstr>Department Vision &amp; Mission</vt:lpstr>
      <vt:lpstr>Slide 4</vt:lpstr>
      <vt:lpstr>Step  1: Group based on no. of one’s</vt:lpstr>
      <vt:lpstr>Steps: Find pair of minterms in which only one variable is minterm such that A+A’ =1 </vt:lpstr>
      <vt:lpstr>Steps: Find pair of minterms in which only one variable is minterm such that A+A’ =1 </vt:lpstr>
      <vt:lpstr>Prime Implicant Table</vt:lpstr>
      <vt:lpstr> </vt:lpstr>
      <vt:lpstr>Slide 10</vt:lpstr>
      <vt:lpstr>Slide 11</vt:lpstr>
      <vt:lpstr>Slide 12</vt:lpstr>
      <vt:lpstr>Slide 13</vt:lpstr>
      <vt:lpstr> </vt:lpstr>
      <vt:lpstr> </vt:lpstr>
      <vt:lpstr> </vt:lpstr>
      <vt:lpstr> </vt:lpstr>
      <vt:lpstr> </vt:lpstr>
      <vt:lpstr>Summary      </vt:lpstr>
      <vt:lpstr>Slide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amar</cp:lastModifiedBy>
  <cp:revision>56</cp:revision>
  <dcterms:created xsi:type="dcterms:W3CDTF">2020-06-12T11:01:57Z</dcterms:created>
  <dcterms:modified xsi:type="dcterms:W3CDTF">2020-08-01T03:21:42Z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2020-06-12T00:00:00Z</vt:filetime>
  </property>
</Properties>
</file>